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8"/>
      <p:bold r:id="rId19"/>
      <p:italic r:id="rId20"/>
      <p:boldItalic r:id="rId21"/>
    </p:embeddedFont>
    <p:embeddedFont>
      <p:font typeface="Merriweather" pitchFamily="2" charset="77"/>
      <p:regular r:id="rId22"/>
      <p:bold r:id="rId23"/>
      <p:italic r:id="rId24"/>
      <p:boldItalic r:id="rId25"/>
    </p:embeddedFont>
    <p:embeddedFont>
      <p:font typeface="Raleway" pitchFamily="2" charset="77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FBBC8C-3C1F-4E82-AAE1-05B35A84B6D1}">
  <a:tblStyle styleId="{D9FBBC8C-3C1F-4E82-AAE1-05B35A84B6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>
      <p:cViewPr varScale="1">
        <p:scale>
          <a:sx n="137" d="100"/>
          <a:sy n="137" d="100"/>
        </p:scale>
        <p:origin x="92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835061d7e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835061d7e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830a1869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830a1869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8ab19a0e4_0_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8ab19a0e4_0_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835061d7e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e835061d7e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e9bc9d17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e9bc9d17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835061d7e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835061d7e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bc9d17f0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bc9d17f0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9bc9d17f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9bc9d17f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835061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835061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835061d7e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835061d7e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8ab19a0e4_0_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8ab19a0e4_0_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9bc9d17f0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9bc9d17f0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830a1869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830a1869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830a1869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830a1869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23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licens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cryptonews-api.com/privacypolicy" TargetMode="External"/><Relationship Id="rId5" Type="http://schemas.openxmlformats.org/officeDocument/2006/relationships/hyperlink" Target="https://cryptonews-api.com/termsandconditions" TargetMode="External"/><Relationship Id="rId4" Type="http://schemas.openxmlformats.org/officeDocument/2006/relationships/hyperlink" Target="https://coinmarketcap.com/term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3799" y="1001275"/>
            <a:ext cx="3896402" cy="2191724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2" name="Google Shape;132;p25"/>
          <p:cNvSpPr txBox="1"/>
          <p:nvPr/>
        </p:nvSpPr>
        <p:spPr>
          <a:xfrm>
            <a:off x="213700" y="-1023500"/>
            <a:ext cx="647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5"/>
          <p:cNvSpPr txBox="1"/>
          <p:nvPr/>
        </p:nvSpPr>
        <p:spPr>
          <a:xfrm>
            <a:off x="1293425" y="-427400"/>
            <a:ext cx="647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5"/>
          <p:cNvSpPr txBox="1"/>
          <p:nvPr/>
        </p:nvSpPr>
        <p:spPr>
          <a:xfrm>
            <a:off x="623450" y="3550225"/>
            <a:ext cx="7265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Global Crypto Behavior Index</a:t>
            </a:r>
            <a:endParaRPr sz="2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258" name="Google Shape;258;p34"/>
          <p:cNvSpPr txBox="1"/>
          <p:nvPr/>
        </p:nvSpPr>
        <p:spPr>
          <a:xfrm>
            <a:off x="2753400" y="4088550"/>
            <a:ext cx="3425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ato"/>
                <a:ea typeface="Lato"/>
                <a:cs typeface="Lato"/>
                <a:sym typeface="Lato"/>
              </a:rPr>
              <a:t>Overall Daily Sentiment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(Aug 18 2021 &amp; Aug 12-18 2021)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800" y="1549052"/>
            <a:ext cx="3425699" cy="2216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6796" y="1567150"/>
            <a:ext cx="3410430" cy="221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>
            <a:spLocks noGrp="1"/>
          </p:cNvSpPr>
          <p:nvPr>
            <p:ph type="title"/>
          </p:nvPr>
        </p:nvSpPr>
        <p:spPr>
          <a:xfrm>
            <a:off x="805650" y="12424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body" idx="1"/>
          </p:nvPr>
        </p:nvSpPr>
        <p:spPr>
          <a:xfrm>
            <a:off x="3180525" y="1824000"/>
            <a:ext cx="5480100" cy="25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5600" b="1">
                <a:solidFill>
                  <a:schemeClr val="dk2"/>
                </a:solidFill>
              </a:rPr>
              <a:t>Collect Data</a:t>
            </a:r>
            <a:endParaRPr sz="5600" b="1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○"/>
            </a:pPr>
            <a:r>
              <a:rPr lang="en" sz="5600">
                <a:solidFill>
                  <a:schemeClr val="dk2"/>
                </a:solidFill>
              </a:rPr>
              <a:t>Build upon current data collections/archive.</a:t>
            </a:r>
            <a:endParaRPr sz="56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○"/>
            </a:pPr>
            <a:r>
              <a:rPr lang="en" sz="5600">
                <a:solidFill>
                  <a:schemeClr val="dk2"/>
                </a:solidFill>
              </a:rPr>
              <a:t>Integrate social media APIs to introduce trending public perception (e.g., the recent Reddit revolt).</a:t>
            </a:r>
            <a:endParaRPr sz="5600">
              <a:solidFill>
                <a:schemeClr val="dk2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5600" b="1">
                <a:solidFill>
                  <a:schemeClr val="dk2"/>
                </a:solidFill>
              </a:rPr>
              <a:t>Dashboard Improvements</a:t>
            </a:r>
            <a:endParaRPr sz="5600" b="1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○"/>
            </a:pPr>
            <a:r>
              <a:rPr lang="en" sz="5600">
                <a:solidFill>
                  <a:schemeClr val="dk2"/>
                </a:solidFill>
              </a:rPr>
              <a:t>Improve the interactive dashboard to introduce real time price and volume action for popular cryptocurrencies.</a:t>
            </a:r>
            <a:endParaRPr sz="5600">
              <a:solidFill>
                <a:schemeClr val="dk2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5600" b="1">
                <a:solidFill>
                  <a:schemeClr val="dk2"/>
                </a:solidFill>
              </a:rPr>
              <a:t>Add Geographic Data</a:t>
            </a:r>
            <a:endParaRPr sz="5600" b="1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○"/>
            </a:pPr>
            <a:r>
              <a:rPr lang="en" sz="5600">
                <a:solidFill>
                  <a:schemeClr val="dk2"/>
                </a:solidFill>
              </a:rPr>
              <a:t>Make plots interactive showing locational data.</a:t>
            </a:r>
            <a:endParaRPr sz="5600">
              <a:solidFill>
                <a:schemeClr val="dk2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978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67" name="Google Shape;2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701450"/>
            <a:ext cx="2192001" cy="2984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73" name="Google Shape;273;p36"/>
          <p:cNvSpPr txBox="1">
            <a:spLocks noGrp="1"/>
          </p:cNvSpPr>
          <p:nvPr>
            <p:ph type="body" idx="1"/>
          </p:nvPr>
        </p:nvSpPr>
        <p:spPr>
          <a:xfrm>
            <a:off x="729450" y="2231275"/>
            <a:ext cx="5476800" cy="26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 b="1">
                <a:solidFill>
                  <a:schemeClr val="dk2"/>
                </a:solidFill>
              </a:rPr>
              <a:t>Time</a:t>
            </a:r>
            <a:endParaRPr sz="1400" b="1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200">
                <a:solidFill>
                  <a:schemeClr val="dk2"/>
                </a:solidFill>
              </a:rPr>
              <a:t>Set out to create interactive dashboard. Due to time constraints, we were unable to fully build out. </a:t>
            </a:r>
            <a:endParaRPr sz="1200">
              <a:solidFill>
                <a:schemeClr val="dk2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 b="1">
                <a:solidFill>
                  <a:schemeClr val="dk2"/>
                </a:solidFill>
              </a:rPr>
              <a:t>Merging</a:t>
            </a:r>
            <a:endParaRPr sz="1400" b="1">
              <a:solidFill>
                <a:schemeClr val="dk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Bigger picture is for  all data sources to be bridged  together. 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 b="1">
                <a:solidFill>
                  <a:schemeClr val="dk2"/>
                </a:solidFill>
              </a:rPr>
              <a:t>More Data</a:t>
            </a:r>
            <a:endParaRPr sz="1400" b="1">
              <a:solidFill>
                <a:schemeClr val="dk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Collecting enough data to effectively draw conclusions.</a:t>
            </a:r>
            <a:endParaRPr sz="120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b="1">
              <a:solidFill>
                <a:schemeClr val="dk2"/>
              </a:solidFill>
            </a:endParaRPr>
          </a:p>
        </p:txBody>
      </p:sp>
      <p:pic>
        <p:nvPicPr>
          <p:cNvPr id="274" name="Google Shape;2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924" y="1516074"/>
            <a:ext cx="2185426" cy="327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280" name="Google Shape;280;p3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08800" cy="226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Programming</a:t>
            </a:r>
            <a:r>
              <a:rPr lang="en">
                <a:solidFill>
                  <a:schemeClr val="dk2"/>
                </a:solidFill>
              </a:rPr>
              <a:t>: Python 3.8+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IDE</a:t>
            </a:r>
            <a:r>
              <a:rPr lang="en">
                <a:solidFill>
                  <a:schemeClr val="dk2"/>
                </a:solidFill>
              </a:rPr>
              <a:t>: Jupyter Notebook/Visual Studio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Repository</a:t>
            </a:r>
            <a:r>
              <a:rPr lang="en">
                <a:solidFill>
                  <a:schemeClr val="dk2"/>
                </a:solidFill>
              </a:rPr>
              <a:t>: GitHub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APIs</a:t>
            </a:r>
            <a:r>
              <a:rPr lang="en">
                <a:solidFill>
                  <a:schemeClr val="dk2"/>
                </a:solidFill>
              </a:rPr>
              <a:t>: </a:t>
            </a:r>
            <a:endParaRPr>
              <a:solidFill>
                <a:schemeClr val="dk2"/>
              </a:solidFill>
            </a:endParaRPr>
          </a:p>
          <a:p>
            <a:pPr marL="457200" lvl="0" indent="-304958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CoinMarketCap API</a:t>
            </a:r>
            <a:endParaRPr>
              <a:solidFill>
                <a:schemeClr val="dk2"/>
              </a:solidFill>
            </a:endParaRPr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Crypto News API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81" name="Google Shape;281;p37"/>
          <p:cNvSpPr txBox="1"/>
          <p:nvPr/>
        </p:nvSpPr>
        <p:spPr>
          <a:xfrm>
            <a:off x="3459400" y="2171975"/>
            <a:ext cx="38088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Libraries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Pandas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Numpy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requests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json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Plotly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hvPlot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panel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Bokeh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Voilà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175" y="2954199"/>
            <a:ext cx="3033702" cy="202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 txBox="1">
            <a:spLocks noGrp="1"/>
          </p:cNvSpPr>
          <p:nvPr>
            <p:ph type="title"/>
          </p:nvPr>
        </p:nvSpPr>
        <p:spPr>
          <a:xfrm>
            <a:off x="1262850" y="1318650"/>
            <a:ext cx="2310900" cy="53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body" idx="1"/>
          </p:nvPr>
        </p:nvSpPr>
        <p:spPr>
          <a:xfrm>
            <a:off x="577050" y="2002675"/>
            <a:ext cx="37941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Unsplash</a:t>
            </a:r>
            <a:endParaRPr sz="1400"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b="1" u="sng">
                <a:solidFill>
                  <a:schemeClr val="hlink"/>
                </a:solidFill>
                <a:hlinkClick r:id="rId3"/>
              </a:rPr>
              <a:t>https://unsplash.com/license</a:t>
            </a:r>
            <a:endParaRPr sz="1400" b="1"/>
          </a:p>
        </p:txBody>
      </p:sp>
      <p:sp>
        <p:nvSpPr>
          <p:cNvPr id="289" name="Google Shape;289;p38"/>
          <p:cNvSpPr txBox="1"/>
          <p:nvPr/>
        </p:nvSpPr>
        <p:spPr>
          <a:xfrm>
            <a:off x="5053975" y="1318650"/>
            <a:ext cx="264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Lato"/>
                <a:ea typeface="Lato"/>
                <a:cs typeface="Lato"/>
                <a:sym typeface="Lato"/>
              </a:rPr>
              <a:t>APIs</a:t>
            </a:r>
            <a:endParaRPr sz="23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38"/>
          <p:cNvSpPr txBox="1"/>
          <p:nvPr/>
        </p:nvSpPr>
        <p:spPr>
          <a:xfrm>
            <a:off x="4405550" y="1948175"/>
            <a:ext cx="4597500" cy="15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Coin Market Cap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4"/>
              </a:rPr>
              <a:t>https://coinmarketcap.com/terms/</a:t>
            </a:r>
            <a:endParaRPr sz="12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“You may only use the Service as expressly permitted by these Terms. All rights not expressly granted to you are reserved by CMC, its third-party providers and other respective owners, if any.”</a:t>
            </a:r>
            <a:endParaRPr sz="11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8"/>
          <p:cNvSpPr txBox="1"/>
          <p:nvPr/>
        </p:nvSpPr>
        <p:spPr>
          <a:xfrm>
            <a:off x="4405725" y="3564275"/>
            <a:ext cx="4597500" cy="13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Crypto News</a:t>
            </a:r>
            <a:endParaRPr sz="12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5"/>
              </a:rPr>
              <a:t>https://cryptonews-api.com/termsandconditions</a:t>
            </a:r>
            <a:endParaRPr sz="12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chemeClr val="dk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“Welcome to Crypto News API! These Terms of Service (the “Terms”) and our </a:t>
            </a:r>
            <a:r>
              <a:rPr lang="en" sz="1100" i="1">
                <a:solidFill>
                  <a:schemeClr val="dk2"/>
                </a:solidFill>
                <a:highlight>
                  <a:srgbClr val="FFFFFF"/>
                </a:highlight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Privacy Policy</a:t>
            </a:r>
            <a:r>
              <a:rPr lang="en" sz="1100" i="1">
                <a:solidFill>
                  <a:schemeClr val="dk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govern your access to and use of Crypto News API's services and our website.”</a:t>
            </a:r>
            <a:endParaRPr sz="1300" i="1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733150" y="2767150"/>
            <a:ext cx="3549600" cy="18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ato"/>
                <a:ea typeface="Lato"/>
                <a:cs typeface="Lato"/>
                <a:sym typeface="Lato"/>
              </a:rPr>
              <a:t>License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Lato"/>
                <a:ea typeface="Lato"/>
                <a:cs typeface="Lato"/>
                <a:sym typeface="Lato"/>
              </a:rPr>
              <a:t>“Unsplash photos are made to be used freely. Our license reflects that.”</a:t>
            </a:r>
            <a:endParaRPr sz="1200" i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All photos can be downloaded and used for free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Commercial and non-commercial purposes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No permission needed (though attribution  is appreciated)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4900" y="799075"/>
            <a:ext cx="2013573" cy="1344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5" y="1939888"/>
            <a:ext cx="1684977" cy="126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3800" y="1335566"/>
            <a:ext cx="1915500" cy="1276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1200" y="3426003"/>
            <a:ext cx="2229299" cy="1485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64259" y="3045500"/>
            <a:ext cx="1461051" cy="182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/>
        </p:nvSpPr>
        <p:spPr>
          <a:xfrm>
            <a:off x="232125" y="1473875"/>
            <a:ext cx="2519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dk2"/>
                </a:solidFill>
              </a:rPr>
              <a:t>Project Lead</a:t>
            </a:r>
            <a:r>
              <a:rPr lang="en" sz="1200">
                <a:solidFill>
                  <a:schemeClr val="dk2"/>
                </a:solidFill>
              </a:rPr>
              <a:t> </a:t>
            </a:r>
            <a:r>
              <a:rPr lang="en" sz="1200" b="1">
                <a:solidFill>
                  <a:schemeClr val="dk2"/>
                </a:solidFill>
              </a:rPr>
              <a:t>Jason Garcia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3710750" y="4036100"/>
            <a:ext cx="191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Lato"/>
                <a:ea typeface="Lato"/>
                <a:cs typeface="Lato"/>
                <a:sym typeface="Lato"/>
              </a:rPr>
              <a:t>Lead Backend Engineer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 b="1">
                <a:latin typeface="Lato"/>
                <a:ea typeface="Lato"/>
                <a:cs typeface="Lato"/>
                <a:sym typeface="Lato"/>
              </a:rPr>
              <a:t>Daniel de Leon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040675" y="2285000"/>
            <a:ext cx="191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dk2"/>
                </a:solidFill>
              </a:rPr>
              <a:t>Lead Frontend Engineer</a:t>
            </a:r>
            <a:r>
              <a:rPr lang="en" sz="1200">
                <a:solidFill>
                  <a:schemeClr val="dk2"/>
                </a:solidFill>
              </a:rPr>
              <a:t> </a:t>
            </a:r>
            <a:r>
              <a:rPr lang="en" sz="1200" b="1">
                <a:solidFill>
                  <a:schemeClr val="dk2"/>
                </a:solidFill>
              </a:rPr>
              <a:t>Nansamba Ssensalo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7151300" y="2361200"/>
            <a:ext cx="894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4595900" y="3244100"/>
            <a:ext cx="168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Lato"/>
                <a:ea typeface="Lato"/>
                <a:cs typeface="Lato"/>
                <a:sym typeface="Lato"/>
              </a:rPr>
              <a:t>Project Coordinator </a:t>
            </a:r>
            <a:r>
              <a:rPr lang="en" sz="1200" b="1">
                <a:latin typeface="Lato"/>
                <a:ea typeface="Lato"/>
                <a:cs typeface="Lato"/>
                <a:sym typeface="Lato"/>
              </a:rPr>
              <a:t>Will Olesinski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5477275" y="1696863"/>
            <a:ext cx="1410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Lato"/>
                <a:ea typeface="Lato"/>
                <a:cs typeface="Lato"/>
                <a:sym typeface="Lato"/>
              </a:rPr>
              <a:t>Visionary</a:t>
            </a:r>
            <a:endParaRPr sz="12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Lato"/>
                <a:ea typeface="Lato"/>
                <a:cs typeface="Lato"/>
                <a:sym typeface="Lato"/>
              </a:rPr>
              <a:t>Christian Tayrien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278225" y="669250"/>
            <a:ext cx="2135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Lato"/>
                <a:ea typeface="Lato"/>
                <a:cs typeface="Lato"/>
                <a:sym typeface="Lato"/>
              </a:rPr>
              <a:t>Meet the Team</a:t>
            </a:r>
            <a:endParaRPr sz="19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29853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GCB Index</a:t>
            </a:r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ubTitle" idx="1"/>
          </p:nvPr>
        </p:nvSpPr>
        <p:spPr>
          <a:xfrm>
            <a:off x="588825" y="3072250"/>
            <a:ext cx="7828800" cy="103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Project Objective:</a:t>
            </a:r>
            <a:endParaRPr sz="1500"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Understand the effects of news occurrences and other market influences on the price and volume of several cryptocurrencies.</a:t>
            </a:r>
            <a:endParaRPr sz="1500" i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626" y="753350"/>
            <a:ext cx="3130552" cy="20865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8" name="Google Shape;158;p27"/>
          <p:cNvGraphicFramePr/>
          <p:nvPr/>
        </p:nvGraphicFramePr>
        <p:xfrm>
          <a:off x="227888" y="421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{D9FBBC8C-3C1F-4E82-AAE1-05B35A84B6D1}</a:tableStyleId>
              </a:tblPr>
              <a:tblGrid>
                <a:gridCol w="1278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8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High Media Coverage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Positive Sentiment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% Change in Price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9" name="Google Shape;159;p27"/>
          <p:cNvSpPr/>
          <p:nvPr/>
        </p:nvSpPr>
        <p:spPr>
          <a:xfrm>
            <a:off x="1369875" y="4473150"/>
            <a:ext cx="213000" cy="164700"/>
          </a:xfrm>
          <a:prstGeom prst="mathPlus">
            <a:avLst>
              <a:gd name="adj1" fmla="val 2352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7"/>
          <p:cNvSpPr/>
          <p:nvPr/>
        </p:nvSpPr>
        <p:spPr>
          <a:xfrm>
            <a:off x="2668700" y="4438650"/>
            <a:ext cx="213000" cy="164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61" name="Google Shape;161;p27"/>
          <p:cNvGraphicFramePr/>
          <p:nvPr/>
        </p:nvGraphicFramePr>
        <p:xfrm>
          <a:off x="4577275" y="421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{D9FBBC8C-3C1F-4E82-AAE1-05B35A84B6D1}</a:tableStyleId>
              </a:tblPr>
              <a:tblGrid>
                <a:gridCol w="120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1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5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Inflation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Negative Sentiment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% Change in Price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2" name="Google Shape;162;p27"/>
          <p:cNvSpPr/>
          <p:nvPr/>
        </p:nvSpPr>
        <p:spPr>
          <a:xfrm>
            <a:off x="5597700" y="4422450"/>
            <a:ext cx="266100" cy="266100"/>
          </a:xfrm>
          <a:prstGeom prst="mathPlus">
            <a:avLst>
              <a:gd name="adj1" fmla="val 2352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7"/>
          <p:cNvSpPr/>
          <p:nvPr/>
        </p:nvSpPr>
        <p:spPr>
          <a:xfrm>
            <a:off x="6898100" y="4486663"/>
            <a:ext cx="213000" cy="2154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29853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GCB Index</a:t>
            </a: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6025" y="796625"/>
            <a:ext cx="3408599" cy="22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/>
        </p:nvSpPr>
        <p:spPr>
          <a:xfrm>
            <a:off x="340125" y="2033950"/>
            <a:ext cx="43107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 b="1">
                <a:latin typeface="Lato"/>
                <a:ea typeface="Lato"/>
                <a:cs typeface="Lato"/>
                <a:sym typeface="Lato"/>
              </a:rPr>
              <a:t>6  Cryptocurrencies: </a:t>
            </a:r>
            <a:endParaRPr sz="1200" b="1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Bitcoin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Ethereum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Cardano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Litecoin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Dogecoin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Monero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99" y="3497450"/>
            <a:ext cx="919276" cy="6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8475" y="3587652"/>
            <a:ext cx="919276" cy="611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3900" y="3450927"/>
            <a:ext cx="1128924" cy="169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07751" y="3573650"/>
            <a:ext cx="1035274" cy="6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977" y="4186444"/>
            <a:ext cx="1035274" cy="689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5250" y="4199451"/>
            <a:ext cx="1188649" cy="7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4857450" y="3576175"/>
            <a:ext cx="3917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News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★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Paired crypto data with news stories, headlines and general references.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78" name="Google Shape;178;p28"/>
          <p:cNvGrpSpPr/>
          <p:nvPr/>
        </p:nvGrpSpPr>
        <p:grpSpPr>
          <a:xfrm>
            <a:off x="4038675" y="2099226"/>
            <a:ext cx="4442550" cy="1193487"/>
            <a:chOff x="3886254" y="946003"/>
            <a:chExt cx="4442550" cy="1193487"/>
          </a:xfrm>
        </p:grpSpPr>
        <p:grpSp>
          <p:nvGrpSpPr>
            <p:cNvPr id="179" name="Google Shape;179;p28"/>
            <p:cNvGrpSpPr/>
            <p:nvPr/>
          </p:nvGrpSpPr>
          <p:grpSpPr>
            <a:xfrm>
              <a:off x="4732925" y="1140987"/>
              <a:ext cx="529800" cy="998503"/>
              <a:chOff x="4318975" y="1083450"/>
              <a:chExt cx="529800" cy="591250"/>
            </a:xfrm>
          </p:grpSpPr>
          <p:sp>
            <p:nvSpPr>
              <p:cNvPr id="180" name="Google Shape;180;p28"/>
              <p:cNvSpPr/>
              <p:nvPr/>
            </p:nvSpPr>
            <p:spPr>
              <a:xfrm>
                <a:off x="4517125" y="1086100"/>
                <a:ext cx="133500" cy="588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1" name="Google Shape;181;p28"/>
              <p:cNvCxnSpPr/>
              <p:nvPr/>
            </p:nvCxnSpPr>
            <p:spPr>
              <a:xfrm rot="10800000">
                <a:off x="4318975" y="1083450"/>
                <a:ext cx="529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sp>
          <p:nvSpPr>
            <p:cNvPr id="182" name="Google Shape;182;p28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latin typeface="Roboto"/>
                  <a:ea typeface="Roboto"/>
                  <a:cs typeface="Roboto"/>
                  <a:sym typeface="Roboto"/>
                </a:rPr>
                <a:t>CNN.com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3" name="Google Shape;183;p28"/>
            <p:cNvSpPr txBox="1"/>
            <p:nvPr/>
          </p:nvSpPr>
          <p:spPr>
            <a:xfrm>
              <a:off x="5343504" y="1222252"/>
              <a:ext cx="29853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 i="1">
                  <a:latin typeface="Roboto"/>
                  <a:ea typeface="Roboto"/>
                  <a:cs typeface="Roboto"/>
                  <a:sym typeface="Roboto"/>
                </a:rPr>
                <a:t>“What the #)$*#@)($ is happening with Bitcoins insane record run?” </a:t>
              </a:r>
              <a:endParaRPr sz="900" i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4" name="Google Shape;184;p28"/>
            <p:cNvSpPr txBox="1"/>
            <p:nvPr/>
          </p:nvSpPr>
          <p:spPr>
            <a:xfrm>
              <a:off x="3886254" y="967577"/>
              <a:ext cx="873300" cy="34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Dec 27, 2021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BTC $27,039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(</a:t>
              </a:r>
              <a:r>
                <a:rPr lang="en" sz="9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+48.8</a:t>
              </a: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%)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5" name="Google Shape;185;p28"/>
          <p:cNvGrpSpPr/>
          <p:nvPr/>
        </p:nvGrpSpPr>
        <p:grpSpPr>
          <a:xfrm>
            <a:off x="4014700" y="3098570"/>
            <a:ext cx="4209422" cy="1193487"/>
            <a:chOff x="3862279" y="946003"/>
            <a:chExt cx="4209422" cy="1193487"/>
          </a:xfrm>
        </p:grpSpPr>
        <p:grpSp>
          <p:nvGrpSpPr>
            <p:cNvPr id="186" name="Google Shape;186;p28"/>
            <p:cNvGrpSpPr/>
            <p:nvPr/>
          </p:nvGrpSpPr>
          <p:grpSpPr>
            <a:xfrm>
              <a:off x="4732925" y="1142460"/>
              <a:ext cx="529800" cy="997030"/>
              <a:chOff x="4318975" y="1084322"/>
              <a:chExt cx="529800" cy="590378"/>
            </a:xfrm>
          </p:grpSpPr>
          <p:sp>
            <p:nvSpPr>
              <p:cNvPr id="187" name="Google Shape;187;p28"/>
              <p:cNvSpPr/>
              <p:nvPr/>
            </p:nvSpPr>
            <p:spPr>
              <a:xfrm>
                <a:off x="4517125" y="1086100"/>
                <a:ext cx="133500" cy="588600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8" name="Google Shape;188;p28"/>
              <p:cNvCxnSpPr/>
              <p:nvPr/>
            </p:nvCxnSpPr>
            <p:spPr>
              <a:xfrm rot="10800000">
                <a:off x="4318975" y="1084322"/>
                <a:ext cx="529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sp>
          <p:nvSpPr>
            <p:cNvPr id="189" name="Google Shape;189;p28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latin typeface="Roboto"/>
                  <a:ea typeface="Roboto"/>
                  <a:cs typeface="Roboto"/>
                  <a:sym typeface="Roboto"/>
                </a:rPr>
                <a:t>SiliconAngle.com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8"/>
            <p:cNvSpPr txBox="1"/>
            <p:nvPr/>
          </p:nvSpPr>
          <p:spPr>
            <a:xfrm>
              <a:off x="5343500" y="12222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i="1">
                  <a:latin typeface="Roboto"/>
                  <a:ea typeface="Roboto"/>
                  <a:cs typeface="Roboto"/>
                  <a:sym typeface="Roboto"/>
                </a:rPr>
                <a:t>“Bitcoin December rally continues as price breaks $24,000”</a:t>
              </a:r>
              <a:endParaRPr sz="900" i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7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28"/>
            <p:cNvSpPr txBox="1"/>
            <p:nvPr/>
          </p:nvSpPr>
          <p:spPr>
            <a:xfrm>
              <a:off x="3862279" y="973684"/>
              <a:ext cx="873300" cy="34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Dec 20, 2021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BTC $22,727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(</a:t>
              </a:r>
              <a:r>
                <a:rPr lang="en" sz="9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+25</a:t>
              </a: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%)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2" name="Google Shape;192;p28"/>
          <p:cNvSpPr txBox="1"/>
          <p:nvPr/>
        </p:nvSpPr>
        <p:spPr>
          <a:xfrm>
            <a:off x="5561722" y="4485922"/>
            <a:ext cx="27282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Roboto"/>
                <a:ea typeface="Roboto"/>
                <a:cs typeface="Roboto"/>
                <a:sym typeface="Roboto"/>
              </a:rPr>
              <a:t>Decrypt.co</a:t>
            </a:r>
            <a:endParaRPr sz="11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5495922" y="4756617"/>
            <a:ext cx="27282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 i="1">
                <a:latin typeface="Roboto"/>
                <a:ea typeface="Roboto"/>
                <a:cs typeface="Roboto"/>
                <a:sym typeface="Roboto"/>
              </a:rPr>
              <a:t>“Bitcoin Breaks Past $18,000 As Rally Continues”</a:t>
            </a:r>
            <a:endParaRPr sz="900" i="1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4" name="Google Shape;194;p28"/>
          <p:cNvGrpSpPr/>
          <p:nvPr/>
        </p:nvGrpSpPr>
        <p:grpSpPr>
          <a:xfrm>
            <a:off x="4014700" y="1113158"/>
            <a:ext cx="4209421" cy="1193579"/>
            <a:chOff x="3862279" y="946003"/>
            <a:chExt cx="4209421" cy="1193579"/>
          </a:xfrm>
        </p:grpSpPr>
        <p:grpSp>
          <p:nvGrpSpPr>
            <p:cNvPr id="195" name="Google Shape;195;p28"/>
            <p:cNvGrpSpPr/>
            <p:nvPr/>
          </p:nvGrpSpPr>
          <p:grpSpPr>
            <a:xfrm>
              <a:off x="4732925" y="1140987"/>
              <a:ext cx="529800" cy="998596"/>
              <a:chOff x="4318975" y="1083450"/>
              <a:chExt cx="529800" cy="591305"/>
            </a:xfrm>
          </p:grpSpPr>
          <p:sp>
            <p:nvSpPr>
              <p:cNvPr id="196" name="Google Shape;196;p28"/>
              <p:cNvSpPr/>
              <p:nvPr/>
            </p:nvSpPr>
            <p:spPr>
              <a:xfrm>
                <a:off x="4517129" y="1083455"/>
                <a:ext cx="133500" cy="5913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7" name="Google Shape;197;p28"/>
              <p:cNvCxnSpPr/>
              <p:nvPr/>
            </p:nvCxnSpPr>
            <p:spPr>
              <a:xfrm rot="10800000">
                <a:off x="4318975" y="1083450"/>
                <a:ext cx="529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sp>
          <p:nvSpPr>
            <p:cNvPr id="198" name="Google Shape;198;p28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TheGuardian.com</a:t>
              </a:r>
              <a:endParaRPr sz="11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9" name="Google Shape;199;p28"/>
            <p:cNvSpPr txBox="1"/>
            <p:nvPr/>
          </p:nvSpPr>
          <p:spPr>
            <a:xfrm>
              <a:off x="5343500" y="12222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“Bitcoin hits record high on 12th anniversary of its creation”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8"/>
            <p:cNvSpPr txBox="1"/>
            <p:nvPr/>
          </p:nvSpPr>
          <p:spPr>
            <a:xfrm>
              <a:off x="3862279" y="973695"/>
              <a:ext cx="873600" cy="34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Jan 3, 2021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BTC $32,183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(</a:t>
              </a:r>
              <a:r>
                <a:rPr lang="en" sz="9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+77</a:t>
              </a: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%)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1" name="Google Shape;201;p28"/>
          <p:cNvGrpSpPr/>
          <p:nvPr/>
        </p:nvGrpSpPr>
        <p:grpSpPr>
          <a:xfrm>
            <a:off x="4014700" y="3870772"/>
            <a:ext cx="4209422" cy="1196520"/>
            <a:chOff x="3862279" y="946003"/>
            <a:chExt cx="4209422" cy="1196520"/>
          </a:xfrm>
        </p:grpSpPr>
        <p:grpSp>
          <p:nvGrpSpPr>
            <p:cNvPr id="202" name="Google Shape;202;p28"/>
            <p:cNvGrpSpPr/>
            <p:nvPr/>
          </p:nvGrpSpPr>
          <p:grpSpPr>
            <a:xfrm>
              <a:off x="4732925" y="1142460"/>
              <a:ext cx="529800" cy="1000063"/>
              <a:chOff x="4318975" y="1084322"/>
              <a:chExt cx="529800" cy="592174"/>
            </a:xfrm>
          </p:grpSpPr>
          <p:sp>
            <p:nvSpPr>
              <p:cNvPr id="203" name="Google Shape;203;p28"/>
              <p:cNvSpPr/>
              <p:nvPr/>
            </p:nvSpPr>
            <p:spPr>
              <a:xfrm>
                <a:off x="4517129" y="1086096"/>
                <a:ext cx="133500" cy="590400"/>
              </a:xfrm>
              <a:prstGeom prst="rect">
                <a:avLst/>
              </a:pr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4" name="Google Shape;204;p28"/>
              <p:cNvCxnSpPr/>
              <p:nvPr/>
            </p:nvCxnSpPr>
            <p:spPr>
              <a:xfrm rot="10800000">
                <a:off x="4318975" y="1084322"/>
                <a:ext cx="529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2C2C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sp>
          <p:nvSpPr>
            <p:cNvPr id="205" name="Google Shape;205;p28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latin typeface="Roboto"/>
                  <a:ea typeface="Roboto"/>
                  <a:cs typeface="Roboto"/>
                  <a:sym typeface="Roboto"/>
                </a:rPr>
                <a:t>BitCoin.com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8"/>
            <p:cNvSpPr txBox="1"/>
            <p:nvPr/>
          </p:nvSpPr>
          <p:spPr>
            <a:xfrm>
              <a:off x="5343500" y="11460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 i="1">
                  <a:latin typeface="Roboto"/>
                  <a:ea typeface="Roboto"/>
                  <a:cs typeface="Roboto"/>
                  <a:sym typeface="Roboto"/>
                </a:rPr>
                <a:t>“Market Update:Bull Trap Warnings After Bitcoin Shoots Above $18k Handle”</a:t>
              </a:r>
              <a:endParaRPr sz="900" i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8"/>
            <p:cNvSpPr txBox="1"/>
            <p:nvPr/>
          </p:nvSpPr>
          <p:spPr>
            <a:xfrm>
              <a:off x="3862279" y="973681"/>
              <a:ext cx="919200" cy="34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Nov 29, 2020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Roboto"/>
                  <a:ea typeface="Roboto"/>
                  <a:cs typeface="Roboto"/>
                  <a:sym typeface="Roboto"/>
                </a:rPr>
                <a:t>BTC $18,177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13" name="Google Shape;213;p29"/>
          <p:cNvSpPr txBox="1"/>
          <p:nvPr/>
        </p:nvSpPr>
        <p:spPr>
          <a:xfrm>
            <a:off x="2716200" y="574725"/>
            <a:ext cx="37116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</a:rPr>
              <a:t>Data Collection</a:t>
            </a:r>
            <a:endParaRPr sz="3100">
              <a:solidFill>
                <a:schemeClr val="dk2"/>
              </a:solidFill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264" y="1588475"/>
            <a:ext cx="2492485" cy="661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24" y="2805525"/>
            <a:ext cx="3616225" cy="207472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3762" y="1395250"/>
            <a:ext cx="1082288" cy="1082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0450" y="2959600"/>
            <a:ext cx="3616225" cy="195632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549050"/>
            <a:ext cx="2632500" cy="17258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7579" y="1556438"/>
            <a:ext cx="2468842" cy="17258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475" y="1472850"/>
            <a:ext cx="2423475" cy="180907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5" name="Google Shape;225;p30"/>
          <p:cNvSpPr txBox="1"/>
          <p:nvPr/>
        </p:nvSpPr>
        <p:spPr>
          <a:xfrm>
            <a:off x="2716200" y="574725"/>
            <a:ext cx="37116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</a:rPr>
              <a:t>Analysis Process</a:t>
            </a:r>
            <a:endParaRPr sz="3100">
              <a:solidFill>
                <a:schemeClr val="dk2"/>
              </a:solidFill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486650" y="3415150"/>
            <a:ext cx="215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Latest Quote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0"/>
          <p:cNvSpPr txBox="1"/>
          <p:nvPr/>
        </p:nvSpPr>
        <p:spPr>
          <a:xfrm>
            <a:off x="3458450" y="3415150"/>
            <a:ext cx="215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Ticker Stats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30"/>
          <p:cNvSpPr txBox="1"/>
          <p:nvPr/>
        </p:nvSpPr>
        <p:spPr>
          <a:xfrm>
            <a:off x="6354050" y="3415150"/>
            <a:ext cx="215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Top Mentions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234" name="Google Shape;2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472850"/>
            <a:ext cx="2825776" cy="237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9725" y="1472850"/>
            <a:ext cx="2947388" cy="237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 txBox="1"/>
          <p:nvPr/>
        </p:nvSpPr>
        <p:spPr>
          <a:xfrm>
            <a:off x="2905800" y="4088550"/>
            <a:ext cx="3226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ato"/>
                <a:ea typeface="Lato"/>
                <a:cs typeface="Lato"/>
                <a:sym typeface="Lato"/>
              </a:rPr>
              <a:t>Percent Change in 24 Hours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(DOGE &amp; XMR)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242" name="Google Shape;242;p32"/>
          <p:cNvSpPr txBox="1"/>
          <p:nvPr/>
        </p:nvSpPr>
        <p:spPr>
          <a:xfrm>
            <a:off x="2905800" y="4088550"/>
            <a:ext cx="3226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ato"/>
                <a:ea typeface="Lato"/>
                <a:cs typeface="Lato"/>
                <a:sym typeface="Lato"/>
              </a:rPr>
              <a:t>Percent Change in 7 Days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(BTC &amp; ETH)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175" y="1472850"/>
            <a:ext cx="3226798" cy="2341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0075" y="1472850"/>
            <a:ext cx="2983674" cy="244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250" name="Google Shape;250;p33"/>
          <p:cNvSpPr txBox="1"/>
          <p:nvPr/>
        </p:nvSpPr>
        <p:spPr>
          <a:xfrm>
            <a:off x="2753400" y="4088550"/>
            <a:ext cx="3425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ato"/>
                <a:ea typeface="Lato"/>
                <a:cs typeface="Lato"/>
                <a:sym typeface="Lato"/>
              </a:rPr>
              <a:t>Correlating News Source and Rank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(Coinbase &amp; The Daily Hodl)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549050"/>
            <a:ext cx="3226802" cy="2482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9725" y="1549050"/>
            <a:ext cx="2988386" cy="248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Macintosh PowerPoint</Application>
  <PresentationFormat>On-screen Show (16:9)</PresentationFormat>
  <Paragraphs>116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Raleway</vt:lpstr>
      <vt:lpstr>Roboto</vt:lpstr>
      <vt:lpstr>Merriweather</vt:lpstr>
      <vt:lpstr>Arial</vt:lpstr>
      <vt:lpstr>Lato</vt:lpstr>
      <vt:lpstr>Simple Light</vt:lpstr>
      <vt:lpstr>Streamline</vt:lpstr>
      <vt:lpstr>PowerPoint Presentation</vt:lpstr>
      <vt:lpstr>PowerPoint Presentation</vt:lpstr>
      <vt:lpstr>GCB Index</vt:lpstr>
      <vt:lpstr>GCB Index</vt:lpstr>
      <vt:lpstr>PowerPoint Presentation</vt:lpstr>
      <vt:lpstr>PowerPoint Presentation</vt:lpstr>
      <vt:lpstr>Data Visualization</vt:lpstr>
      <vt:lpstr>Data Visualization</vt:lpstr>
      <vt:lpstr>Data Visualization</vt:lpstr>
      <vt:lpstr>Data Visualization</vt:lpstr>
      <vt:lpstr>Next Steps</vt:lpstr>
      <vt:lpstr>Challenges</vt:lpstr>
      <vt:lpstr>Technology</vt:lpstr>
      <vt:lpstr>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Cecilia de Leon</cp:lastModifiedBy>
  <cp:revision>1</cp:revision>
  <dcterms:modified xsi:type="dcterms:W3CDTF">2021-08-23T04:14:52Z</dcterms:modified>
</cp:coreProperties>
</file>